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67" r:id="rId3"/>
    <p:sldId id="261" r:id="rId4"/>
    <p:sldId id="262" r:id="rId5"/>
    <p:sldId id="257" r:id="rId6"/>
    <p:sldId id="260" r:id="rId7"/>
    <p:sldId id="259" r:id="rId8"/>
    <p:sldId id="264" r:id="rId9"/>
    <p:sldId id="265" r:id="rId10"/>
    <p:sldId id="266" r:id="rId11"/>
    <p:sldId id="263" r:id="rId12"/>
    <p:sldId id="258" r:id="rId13"/>
  </p:sldIdLst>
  <p:sldSz cx="12192000" cy="6858000"/>
  <p:notesSz cx="6858000" cy="9144000"/>
  <p:embeddedFontLst>
    <p:embeddedFont>
      <p:font typeface="Arial Narrow" panose="020B0606020202030204" pitchFamily="34" charset="0"/>
      <p:regular r:id="rId15"/>
      <p:bold r:id="rId16"/>
      <p:italic r:id="rId17"/>
      <p:boldItalic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975b9fb07b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85" name="Google Shape;85;g975b9fb07b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842137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232235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975b9fb07b_8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01" name="Google Shape;101;g975b9fb07b_8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52089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722453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81272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008023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8428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 dirty="0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 dirty="0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 dirty="0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 dirty="0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 dirty="0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 dirty="0"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14858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975b9fb07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Atuação em pesquisas translacionais em neurociências para entender o funcionamento do sistema nervoso;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Formação e capacitação de profissionais com habilidades em programação, processamento de sinais, mecatrônica, neurocirurgia, neurociência, engenharia biomédica e resolvedores de problemas com responsabilidade social;</a:t>
            </a:r>
            <a:endParaRPr sz="1800" b="1">
              <a:solidFill>
                <a:srgbClr val="026161"/>
              </a:solidFill>
              <a:latin typeface="Arial Narrow"/>
              <a:ea typeface="Arial Narrow"/>
              <a:cs typeface="Arial Narrow"/>
              <a:sym typeface="Arial Narrow"/>
            </a:endParaRPr>
          </a:p>
          <a:p>
            <a:pPr marL="22860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26161"/>
              </a:buClr>
              <a:buSzPts val="1800"/>
              <a:buFont typeface="Arial Narrow"/>
              <a:buChar char="•"/>
            </a:pPr>
            <a:r>
              <a:rPr lang="pt-BR" sz="1800" b="1">
                <a:solidFill>
                  <a:srgbClr val="026161"/>
                </a:solidFill>
                <a:latin typeface="Arial Narrow"/>
                <a:ea typeface="Arial Narrow"/>
                <a:cs typeface="Arial Narrow"/>
                <a:sym typeface="Arial Narrow"/>
              </a:rPr>
              <a:t>Realização de pesquisas na fronteira da ciência mundial em modelos animais e humanos;</a:t>
            </a:r>
            <a:endParaRPr/>
          </a:p>
        </p:txBody>
      </p:sp>
      <p:sp>
        <p:nvSpPr>
          <p:cNvPr id="93" name="Google Shape;93;g975b9fb07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654103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_HEADER_1">
  <p:cSld name="SECTION_HEADER_1">
    <p:bg>
      <p:bgPr>
        <a:solidFill>
          <a:schemeClr val="dk1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>
            <a:off x="3737000" y="1070000"/>
            <a:ext cx="4718100" cy="47181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76808" y="-549365"/>
            <a:ext cx="15193688" cy="7784653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5149" y="5157192"/>
            <a:ext cx="1173807" cy="143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4"/>
          <p:cNvPicPr preferRelativeResize="0"/>
          <p:nvPr/>
        </p:nvPicPr>
        <p:blipFill rotWithShape="1">
          <a:blip r:embed="rId5">
            <a:alphaModFix/>
          </a:blip>
          <a:srcRect l="23076"/>
          <a:stretch/>
        </p:blipFill>
        <p:spPr>
          <a:xfrm>
            <a:off x="1449560" y="5229199"/>
            <a:ext cx="3206279" cy="121455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4"/>
          <p:cNvSpPr txBox="1"/>
          <p:nvPr/>
        </p:nvSpPr>
        <p:spPr>
          <a:xfrm>
            <a:off x="1223419" y="1996876"/>
            <a:ext cx="10393233" cy="26193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Implementação de programa que realiza o cálculo da relação Glia/Neurônio.	</a:t>
            </a:r>
            <a:endParaRPr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lang="pt-BR" sz="4000" dirty="0"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2400" dirty="0"/>
              <a:t>Carla Cristina Miranda de Castro</a:t>
            </a: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Biomedicina</a:t>
            </a:r>
            <a:endParaRPr sz="10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endParaRPr sz="36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10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7368" y="213279"/>
            <a:ext cx="10297144" cy="644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pt-BR" sz="3600" b="0" i="0" u="none" strike="noStrike" cap="none" dirty="0">
                <a:solidFill>
                  <a:srgbClr val="000000"/>
                </a:solidFill>
                <a:sym typeface="Arial"/>
              </a:rPr>
              <a:t>Programa  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8F141AC-CFAC-4631-BB5E-31F351893F90}"/>
              </a:ext>
            </a:extLst>
          </p:cNvPr>
          <p:cNvSpPr txBox="1"/>
          <p:nvPr/>
        </p:nvSpPr>
        <p:spPr>
          <a:xfrm>
            <a:off x="5238750" y="1493239"/>
            <a:ext cx="6833916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Percorre todos os valores do marcador 3. </a:t>
            </a:r>
            <a:r>
              <a:rPr lang="pt-BR" sz="1800" dirty="0" err="1"/>
              <a:t>len</a:t>
            </a:r>
            <a:r>
              <a:rPr lang="pt-BR" sz="1800" dirty="0"/>
              <a:t> é posição máxima, range 0 ate a ultima posição, 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I= Posição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  <a:p>
            <a:pPr lvl="1"/>
            <a:r>
              <a:rPr lang="pt-BR" sz="1800" dirty="0"/>
              <a:t>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 Salvar no vetor  todas as razões do m3 sobre o m4, quantas glias por neurônio.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F085CCE-87F1-4C80-9A41-0E16A2C5703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25" t="12485" r="46718" b="41662"/>
          <a:stretch/>
        </p:blipFill>
        <p:spPr>
          <a:xfrm>
            <a:off x="521668" y="1493239"/>
            <a:ext cx="4337495" cy="37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984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11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7368" y="233992"/>
            <a:ext cx="10297144" cy="644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pt-BR" sz="3600" dirty="0"/>
              <a:t>Gráfico GNR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DB26970-0AF5-49F6-8CAE-E46A4EEB82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9914" y="1234435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739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6"/>
          <p:cNvPicPr preferRelativeResize="0"/>
          <p:nvPr/>
        </p:nvPicPr>
        <p:blipFill rotWithShape="1">
          <a:blip r:embed="rId3">
            <a:alphaModFix/>
          </a:blip>
          <a:srcRect l="41544" t="-22404" r="34830" b="-12239"/>
          <a:stretch/>
        </p:blipFill>
        <p:spPr>
          <a:xfrm>
            <a:off x="7104112" y="5589240"/>
            <a:ext cx="2088231" cy="7920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35360" y="5517232"/>
            <a:ext cx="2518381" cy="951521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6"/>
          <p:cNvSpPr txBox="1"/>
          <p:nvPr/>
        </p:nvSpPr>
        <p:spPr>
          <a:xfrm>
            <a:off x="1904932" y="2659500"/>
            <a:ext cx="79929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lang="pt-BR" sz="4400" dirty="0"/>
              <a:t>c</a:t>
            </a:r>
            <a:r>
              <a:rPr lang="pt-BR" sz="4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arla.castro@edu.isd.org.br</a:t>
            </a:r>
            <a:endParaRPr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 rotWithShape="1">
          <a:blip r:embed="rId3">
            <a:alphaModFix/>
          </a:blip>
          <a:srcRect r="60083" b="-10156"/>
          <a:stretch/>
        </p:blipFill>
        <p:spPr>
          <a:xfrm>
            <a:off x="2968779" y="5589240"/>
            <a:ext cx="4207344" cy="7727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 rotWithShape="1">
          <a:blip r:embed="rId3">
            <a:alphaModFix/>
          </a:blip>
          <a:srcRect l="70057" t="-22400" b="-24485"/>
          <a:stretch/>
        </p:blipFill>
        <p:spPr>
          <a:xfrm>
            <a:off x="9353709" y="5497921"/>
            <a:ext cx="2646950" cy="864096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F6BBA48D-B872-45B7-B53B-1851D6176D49}"/>
              </a:ext>
            </a:extLst>
          </p:cNvPr>
          <p:cNvSpPr txBox="1"/>
          <p:nvPr/>
        </p:nvSpPr>
        <p:spPr>
          <a:xfrm>
            <a:off x="2853741" y="1768839"/>
            <a:ext cx="58311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/>
              <a:t>Obrigada!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7367" y="233992"/>
            <a:ext cx="10621703" cy="1214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pt-BR" sz="3600" b="0" i="0" u="none" strike="noStrike" cap="none" dirty="0">
                <a:solidFill>
                  <a:srgbClr val="000000"/>
                </a:solidFill>
                <a:sym typeface="Arial"/>
              </a:rPr>
              <a:t>Artigos utilizados para embasamento 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420A96B-4A93-4BF9-A374-E057845B7EC1}"/>
              </a:ext>
            </a:extLst>
          </p:cNvPr>
          <p:cNvSpPr txBox="1"/>
          <p:nvPr/>
        </p:nvSpPr>
        <p:spPr>
          <a:xfrm>
            <a:off x="618978" y="1885071"/>
            <a:ext cx="109587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von </a:t>
            </a:r>
            <a:r>
              <a:rPr lang="en-US" sz="1800" dirty="0" err="1"/>
              <a:t>Bartheld</a:t>
            </a:r>
            <a:r>
              <a:rPr lang="en-US" sz="1800" dirty="0"/>
              <a:t>, C. S., </a:t>
            </a:r>
            <a:r>
              <a:rPr lang="en-US" sz="1800" dirty="0" err="1"/>
              <a:t>Bahney</a:t>
            </a:r>
            <a:r>
              <a:rPr lang="en-US" sz="1800" dirty="0"/>
              <a:t>, J., &amp; </a:t>
            </a:r>
            <a:r>
              <a:rPr lang="en-US" sz="1800" dirty="0" err="1"/>
              <a:t>Herculano‐Houzel</a:t>
            </a:r>
            <a:r>
              <a:rPr lang="en-US" sz="1800" dirty="0"/>
              <a:t>, S. (2016). The search for true numbers of neurons and glial cells in the human brain: A review of 150 years of cell counting. </a:t>
            </a:r>
            <a:r>
              <a:rPr lang="en-US" sz="1800" i="1" dirty="0"/>
              <a:t>Journal of Comparative Neurology</a:t>
            </a:r>
            <a:r>
              <a:rPr lang="en-US" sz="1800" dirty="0"/>
              <a:t>, </a:t>
            </a:r>
            <a:r>
              <a:rPr lang="en-US" sz="1800" i="1" dirty="0"/>
              <a:t>524</a:t>
            </a:r>
            <a:r>
              <a:rPr lang="en-US" sz="1800" dirty="0"/>
              <a:t>(18), 3865-3895.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/>
              <a:t>Herculano‐Houzel</a:t>
            </a:r>
            <a:r>
              <a:rPr lang="en-US" sz="1800" dirty="0"/>
              <a:t>, S. (2014). The glia/neuron ratio: how it varies uniformly across brain structures and species and what that means for brain physiology and evolution. </a:t>
            </a:r>
            <a:r>
              <a:rPr lang="en-US" sz="1800" i="1" dirty="0"/>
              <a:t>Glia</a:t>
            </a:r>
            <a:r>
              <a:rPr lang="en-US" sz="1800" dirty="0"/>
              <a:t>, </a:t>
            </a:r>
            <a:r>
              <a:rPr lang="en-US" sz="1800" i="1" dirty="0"/>
              <a:t>62</a:t>
            </a:r>
            <a:r>
              <a:rPr lang="en-US" sz="1800" dirty="0"/>
              <a:t>(9), 1377-1391.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88876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7367" y="233992"/>
            <a:ext cx="10621703" cy="1214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pt-BR" sz="3600" b="0" i="0" u="none" strike="noStrike" cap="none" dirty="0">
                <a:solidFill>
                  <a:srgbClr val="000000"/>
                </a:solidFill>
                <a:sym typeface="Arial"/>
              </a:rPr>
              <a:t>Importância</a:t>
            </a:r>
            <a:r>
              <a:rPr lang="pt-BR" sz="3600" dirty="0"/>
              <a:t> da quantificação celular no sistema nervoso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3CA875BA-5D21-403E-AD67-11F6F5B3A6CC}"/>
              </a:ext>
            </a:extLst>
          </p:cNvPr>
          <p:cNvSpPr txBox="1"/>
          <p:nvPr/>
        </p:nvSpPr>
        <p:spPr>
          <a:xfrm>
            <a:off x="197575" y="3022692"/>
            <a:ext cx="7343931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Composição celular, desenvolvimento e evolução do cérebro;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Doenças neurológicas;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Envelhecimento;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Doenças psiquiátricas.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1026" name="Picture 2" descr="Neurônio, o que é? Definição, estrutura, função e os principais tipos">
            <a:extLst>
              <a:ext uri="{FF2B5EF4-FFF2-40B4-BE49-F238E27FC236}">
                <a16:creationId xmlns:a16="http://schemas.microsoft.com/office/drawing/2014/main" id="{8E9552DD-0C2F-4045-AC8B-EDE76507F4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2460" y="1274300"/>
            <a:ext cx="3140283" cy="24562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élulas da glia – Jornal da USP">
            <a:extLst>
              <a:ext uri="{FF2B5EF4-FFF2-40B4-BE49-F238E27FC236}">
                <a16:creationId xmlns:a16="http://schemas.microsoft.com/office/drawing/2014/main" id="{084F6431-BA85-4C28-8D67-AB4AD7B48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2460" y="3951154"/>
            <a:ext cx="3140283" cy="2281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61DFE502-F60F-4095-A0BE-35232916F254}"/>
              </a:ext>
            </a:extLst>
          </p:cNvPr>
          <p:cNvSpPr txBox="1"/>
          <p:nvPr/>
        </p:nvSpPr>
        <p:spPr>
          <a:xfrm>
            <a:off x="8932383" y="6299447"/>
            <a:ext cx="31402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Fonte: Google imagens.</a:t>
            </a:r>
          </a:p>
        </p:txBody>
      </p:sp>
    </p:spTree>
    <p:extLst>
      <p:ext uri="{BB962C8B-B14F-4D97-AF65-F5344CB8AC3E}">
        <p14:creationId xmlns:p14="http://schemas.microsoft.com/office/powerpoint/2010/main" val="305114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7368" y="233992"/>
            <a:ext cx="10297144" cy="644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pt-BR" sz="3600" b="0" i="0" u="none" strike="noStrike" cap="none" dirty="0">
                <a:solidFill>
                  <a:srgbClr val="000000"/>
                </a:solidFill>
                <a:sym typeface="Arial"/>
              </a:rPr>
              <a:t>O que é relação Glia/Neurônio (GNR) ? 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96299F8-2455-406D-93C4-7828A2723CC8}"/>
              </a:ext>
            </a:extLst>
          </p:cNvPr>
          <p:cNvSpPr txBox="1"/>
          <p:nvPr/>
        </p:nvSpPr>
        <p:spPr>
          <a:xfrm>
            <a:off x="407368" y="1547446"/>
            <a:ext cx="70619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1800" dirty="0"/>
              <a:t>Razão entre o número de células da glia e o número de neurônios no mesmo volume de </a:t>
            </a:r>
            <a:r>
              <a:rPr lang="pt-BR" sz="1800"/>
              <a:t>substância cerebral.</a:t>
            </a:r>
            <a:endParaRPr lang="pt-BR" sz="1800" dirty="0"/>
          </a:p>
          <a:p>
            <a:pPr algn="just"/>
            <a:endParaRPr lang="pt-BR" sz="1800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FA72E50-A539-4966-A6E2-AD464089F9F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5192" t="16654" r="6884" b="14856"/>
          <a:stretch/>
        </p:blipFill>
        <p:spPr>
          <a:xfrm>
            <a:off x="7524985" y="988231"/>
            <a:ext cx="3863604" cy="532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EF4320CF-5AD7-4B42-8E30-5904BC47D572}"/>
              </a:ext>
            </a:extLst>
          </p:cNvPr>
          <p:cNvSpPr/>
          <p:nvPr/>
        </p:nvSpPr>
        <p:spPr>
          <a:xfrm>
            <a:off x="4051361" y="6328109"/>
            <a:ext cx="30091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Fonte: Herculano‐</a:t>
            </a:r>
            <a:r>
              <a:rPr lang="pt-BR" dirty="0" err="1"/>
              <a:t>Houzel</a:t>
            </a:r>
            <a:r>
              <a:rPr lang="pt-BR" dirty="0"/>
              <a:t>, S. (2014)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ED8EE93-B7E5-439F-B83A-2990A3A478E2}"/>
              </a:ext>
            </a:extLst>
          </p:cNvPr>
          <p:cNvSpPr txBox="1"/>
          <p:nvPr/>
        </p:nvSpPr>
        <p:spPr>
          <a:xfrm>
            <a:off x="575882" y="3833227"/>
            <a:ext cx="67249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Razão Glia/Neurônio obtida através de um </a:t>
            </a:r>
            <a:r>
              <a:rPr lang="pt-BR" sz="1800" dirty="0" err="1"/>
              <a:t>fracionador</a:t>
            </a:r>
            <a:r>
              <a:rPr lang="pt-BR" sz="1800" dirty="0"/>
              <a:t> isotrópico em regiões cinzentas de cérebro de humano. Cada ponto é a representação da razão glia/neurônio que esta representado por córtex pré-frontal(vermelho), córtex frontal (Laranja), </a:t>
            </a:r>
            <a:r>
              <a:rPr lang="pt-BR" sz="1800" dirty="0" err="1"/>
              <a:t>cortéx</a:t>
            </a:r>
            <a:r>
              <a:rPr lang="pt-BR" sz="1800" dirty="0"/>
              <a:t> Parietal (azul), córtex Occipital (verde), Temporal(preto)</a:t>
            </a:r>
          </a:p>
        </p:txBody>
      </p:sp>
    </p:spTree>
    <p:extLst>
      <p:ext uri="{BB962C8B-B14F-4D97-AF65-F5344CB8AC3E}">
        <p14:creationId xmlns:p14="http://schemas.microsoft.com/office/powerpoint/2010/main" val="254281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5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119333" y="233992"/>
            <a:ext cx="11177023" cy="644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pt-BR" sz="3600" b="0" i="0" u="none" strike="noStrike" cap="none" dirty="0">
                <a:solidFill>
                  <a:srgbClr val="000000"/>
                </a:solidFill>
                <a:sym typeface="Arial"/>
              </a:rPr>
              <a:t>Contextualização com projeto em </a:t>
            </a:r>
            <a:r>
              <a:rPr lang="pt-BR" sz="3600" dirty="0" err="1"/>
              <a:t>N</a:t>
            </a:r>
            <a:r>
              <a:rPr lang="pt-BR" sz="3600" b="0" i="0" u="none" strike="noStrike" cap="none" dirty="0" err="1">
                <a:solidFill>
                  <a:srgbClr val="000000"/>
                </a:solidFill>
                <a:sym typeface="Arial"/>
              </a:rPr>
              <a:t>euroengenharia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pic>
        <p:nvPicPr>
          <p:cNvPr id="3" name="Imagem 2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5496F75F-B7E9-41A0-830D-3908E23DD41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41" t="13753" r="5626" b="5879"/>
          <a:stretch/>
        </p:blipFill>
        <p:spPr>
          <a:xfrm>
            <a:off x="0" y="1438715"/>
            <a:ext cx="8413201" cy="4176000"/>
          </a:xfrm>
          <a:prstGeom prst="rect">
            <a:avLst/>
          </a:prstGeom>
        </p:spPr>
      </p:pic>
      <p:pic>
        <p:nvPicPr>
          <p:cNvPr id="5" name="Imagem 4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FA36E750-5792-4E48-A9E9-A65073E00C9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254" t="10473" r="22832" b="5879"/>
          <a:stretch/>
        </p:blipFill>
        <p:spPr>
          <a:xfrm>
            <a:off x="6306988" y="1243285"/>
            <a:ext cx="5885012" cy="5040000"/>
          </a:xfrm>
          <a:prstGeom prst="rect">
            <a:avLst/>
          </a:prstGeom>
        </p:spPr>
      </p:pic>
      <p:pic>
        <p:nvPicPr>
          <p:cNvPr id="7" name="Imagem 6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86748BEB-1486-436B-91DB-E9E49D2B10F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5880" r="1885" b="8360"/>
          <a:stretch/>
        </p:blipFill>
        <p:spPr>
          <a:xfrm>
            <a:off x="1187930" y="1351285"/>
            <a:ext cx="9816140" cy="4824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7368" y="233992"/>
            <a:ext cx="11395426" cy="644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buSzPts val="4800"/>
            </a:pPr>
            <a:r>
              <a:rPr lang="pt-BR" sz="3600" dirty="0"/>
              <a:t>Contextualização com projeto em </a:t>
            </a:r>
            <a:r>
              <a:rPr lang="pt-BR" sz="3600" dirty="0" err="1"/>
              <a:t>Neuroengenharia</a:t>
            </a:r>
            <a:endParaRPr lang="pt-BR" sz="3600" dirty="0"/>
          </a:p>
          <a:p>
            <a:pPr lvl="0">
              <a:buSzPts val="4800"/>
            </a:pPr>
            <a:r>
              <a:rPr lang="pt-BR" sz="3600" b="0" i="0" u="none" strike="noStrike" cap="none" dirty="0">
                <a:solidFill>
                  <a:srgbClr val="000000"/>
                </a:solidFill>
                <a:sym typeface="Arial"/>
              </a:rPr>
              <a:t> 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pic>
        <p:nvPicPr>
          <p:cNvPr id="3" name="Imagem 2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76734DE5-817C-4495-8FB9-E3204E6661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262" t="34528" r="21189" b="12331"/>
          <a:stretch/>
        </p:blipFill>
        <p:spPr>
          <a:xfrm>
            <a:off x="6450486" y="2016726"/>
            <a:ext cx="4329482" cy="37440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9D9B0CF-60C7-4644-A5E1-78E792E274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923"/>
          <a:stretch/>
        </p:blipFill>
        <p:spPr bwMode="auto">
          <a:xfrm>
            <a:off x="1170479" y="2736726"/>
            <a:ext cx="3175493" cy="23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4426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7368" y="233992"/>
            <a:ext cx="10297144" cy="644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pt-BR" sz="3600" dirty="0"/>
              <a:t>Planilha de contagens de Neurônios e Glias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9DA71E8-2B96-417E-A806-259B2B9E7A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94" t="20499" r="57222" b="7877"/>
          <a:stretch/>
        </p:blipFill>
        <p:spPr>
          <a:xfrm>
            <a:off x="9167727" y="1408024"/>
            <a:ext cx="2753508" cy="4909625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933F902D-DE91-4C09-BC83-26EEFD8E320A}"/>
              </a:ext>
            </a:extLst>
          </p:cNvPr>
          <p:cNvSpPr txBox="1"/>
          <p:nvPr/>
        </p:nvSpPr>
        <p:spPr>
          <a:xfrm>
            <a:off x="5423246" y="3216505"/>
            <a:ext cx="5121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Marcador 3: Neurônios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Marcador 4: Glia</a:t>
            </a:r>
          </a:p>
        </p:txBody>
      </p:sp>
      <p:pic>
        <p:nvPicPr>
          <p:cNvPr id="6" name="Imagem 5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4471791A-ACB9-48F6-81ED-723E3D1A3FD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531" t="20590" r="39844" b="7786"/>
          <a:stretch/>
        </p:blipFill>
        <p:spPr>
          <a:xfrm>
            <a:off x="407368" y="1408023"/>
            <a:ext cx="4953000" cy="490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90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8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7368" y="213279"/>
            <a:ext cx="10297144" cy="644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pt-BR" sz="3600" b="0" i="0" u="none" strike="noStrike" cap="none" dirty="0">
                <a:solidFill>
                  <a:srgbClr val="000000"/>
                </a:solidFill>
                <a:sym typeface="Arial"/>
              </a:rPr>
              <a:t>Programa  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81F61E3-E751-42C0-889B-24FC2392E772}"/>
              </a:ext>
            </a:extLst>
          </p:cNvPr>
          <p:cNvSpPr txBox="1"/>
          <p:nvPr/>
        </p:nvSpPr>
        <p:spPr>
          <a:xfrm>
            <a:off x="407368" y="1145551"/>
            <a:ext cx="50790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Leitura da planilha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Criação de gráfico  GNR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8F141AC-CFAC-4631-BB5E-31F351893F90}"/>
              </a:ext>
            </a:extLst>
          </p:cNvPr>
          <p:cNvSpPr txBox="1"/>
          <p:nvPr/>
        </p:nvSpPr>
        <p:spPr>
          <a:xfrm>
            <a:off x="6229350" y="2080002"/>
            <a:ext cx="5486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Importação da biblioteca CSV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Criação de variável planilha e solicitação de abertura e leitura do arquivo CSV.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Percorre toda a planilha e salva no  </a:t>
            </a:r>
            <a:r>
              <a:rPr lang="pt-BR" sz="1800" dirty="0" err="1"/>
              <a:t>neurônio_marker</a:t>
            </a:r>
            <a:r>
              <a:rPr lang="pt-BR" sz="1800" dirty="0"/>
              <a:t> 3 que é o marcador 3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Percorre toda a planilha e salva no </a:t>
            </a:r>
            <a:r>
              <a:rPr lang="pt-BR" sz="1800" dirty="0" err="1"/>
              <a:t>glia_marker</a:t>
            </a:r>
            <a:r>
              <a:rPr lang="pt-BR" sz="1800" dirty="0"/>
              <a:t> 4 que é o marcador 4.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</p:txBody>
      </p:sp>
      <p:pic>
        <p:nvPicPr>
          <p:cNvPr id="9" name="Imagem 8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105221FA-62FC-4758-B1BF-0A230F59E99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615" t="10648" r="44962" b="56242"/>
          <a:stretch/>
        </p:blipFill>
        <p:spPr>
          <a:xfrm>
            <a:off x="802957" y="2208626"/>
            <a:ext cx="5329669" cy="30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01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04512" y="63320"/>
            <a:ext cx="1368154" cy="34134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5"/>
          <p:cNvSpPr txBox="1">
            <a:spLocks noGrp="1"/>
          </p:cNvSpPr>
          <p:nvPr>
            <p:ph type="sldNum" idx="12"/>
          </p:nvPr>
        </p:nvSpPr>
        <p:spPr>
          <a:xfrm>
            <a:off x="9408368" y="6453336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9</a:t>
            </a:fld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407368" y="213279"/>
            <a:ext cx="10297144" cy="644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>
              <a:buSzPts val="4800"/>
            </a:pPr>
            <a:r>
              <a:rPr lang="pt-BR" sz="3600" b="0" i="0" u="none" strike="noStrike" cap="none" dirty="0">
                <a:solidFill>
                  <a:srgbClr val="000000"/>
                </a:solidFill>
                <a:sym typeface="Arial"/>
              </a:rPr>
              <a:t>Programa  </a:t>
            </a:r>
            <a:endParaRPr sz="3600" b="0" i="0" u="none" strike="noStrike" cap="none" dirty="0">
              <a:solidFill>
                <a:srgbClr val="000000"/>
              </a:solidFill>
              <a:sym typeface="Arial"/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08F141AC-CFAC-4631-BB5E-31F351893F90}"/>
              </a:ext>
            </a:extLst>
          </p:cNvPr>
          <p:cNvSpPr txBox="1"/>
          <p:nvPr/>
        </p:nvSpPr>
        <p:spPr>
          <a:xfrm>
            <a:off x="6229350" y="1670225"/>
            <a:ext cx="5486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endParaRPr lang="pt-BR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Percorre as linhas e sempre que tiver Maker3 contabilizar no  neurônio_marker3 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Percorre as linhas e sempre que tiver Maker4 contabilizar no neurônio_marker4 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Cada vez que percorrer cada linha, pegar apenas o que tem antes do ponto e virgula no marcador 3.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Transformar em informação numérica.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pt-BR" sz="1800"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41284851-3FC0-4E08-AACA-D93E8418DBC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437" t="12483" r="50000" b="41148"/>
          <a:stretch/>
        </p:blipFill>
        <p:spPr>
          <a:xfrm>
            <a:off x="407368" y="1236353"/>
            <a:ext cx="5315518" cy="5216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333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619</TotalTime>
  <Words>1031</Words>
  <Application>Microsoft Office PowerPoint</Application>
  <PresentationFormat>Widescreen</PresentationFormat>
  <Paragraphs>91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Arial Narrow</vt:lpstr>
      <vt:lpstr>Calibri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Carla Castro</cp:lastModifiedBy>
  <cp:revision>28</cp:revision>
  <dcterms:modified xsi:type="dcterms:W3CDTF">2020-09-22T12:16:20Z</dcterms:modified>
</cp:coreProperties>
</file>